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5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03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7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3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9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8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5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4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3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05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0173-B207-4066-84DB-C032EAE86E59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ADA95-06FB-4D4E-AAA4-777477A0D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6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440159"/>
          </a:xfrm>
        </p:spPr>
        <p:txBody>
          <a:bodyPr/>
          <a:lstStyle/>
          <a:p>
            <a:r>
              <a:rPr lang="uk-UA" dirty="0" smtClean="0"/>
              <a:t>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969895" algn="ctr"/>
              </a:tabLst>
            </a:pPr>
            <a:r>
              <a:rPr lang="uk-UA" sz="5200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Інтеграл та його застосування для обчислення площ плоских фігур, а також для </a:t>
            </a:r>
            <a:r>
              <a:rPr lang="uk-UA" sz="5200" dirty="0" err="1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обчисленнь</a:t>
            </a:r>
            <a:r>
              <a:rPr lang="uk-UA" sz="5200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в фізиці та інформатиці.</a:t>
            </a:r>
            <a:endParaRPr lang="ru-RU" sz="52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2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uk-UA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Розгляд завдань для ДПА та ЗНО у  математиці: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b="9091"/>
          <a:stretch/>
        </p:blipFill>
        <p:spPr bwMode="auto">
          <a:xfrm>
            <a:off x="611560" y="1628800"/>
            <a:ext cx="7920880" cy="49685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39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2"/>
                </a:solidFill>
                <a:effectLst/>
                <a:latin typeface="Times New Roman"/>
                <a:ea typeface="Calibri"/>
              </a:rPr>
              <a:t>Підсумок уроку</a:t>
            </a:r>
            <a:endParaRPr lang="ru-RU" sz="5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4400" b="1" dirty="0" smtClean="0">
                <a:effectLst/>
                <a:latin typeface="Times New Roman"/>
                <a:ea typeface="Calibri"/>
                <a:cs typeface="Times New Roman"/>
              </a:rPr>
              <a:t>Інтерактивна технологія: «Незакінчені речення»:</a:t>
            </a:r>
            <a:endParaRPr lang="ru-RU" sz="4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сьогоднішньому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уроці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я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дізнався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…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Найважливішим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відкриттям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для мене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було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…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7213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628801"/>
            <a:ext cx="7772400" cy="2448272"/>
          </a:xfrm>
        </p:spPr>
        <p:txBody>
          <a:bodyPr>
            <a:normAutofit/>
          </a:bodyPr>
          <a:lstStyle/>
          <a:p>
            <a:r>
              <a:rPr lang="uk-UA" sz="8000" dirty="0" smtClean="0">
                <a:solidFill>
                  <a:srgbClr val="FF0000"/>
                </a:solidFill>
              </a:rPr>
              <a:t>Оцінки за урок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5400" b="1" dirty="0" smtClean="0">
                <a:effectLst/>
                <a:latin typeface="Times New Roman"/>
                <a:ea typeface="Calibri"/>
                <a:cs typeface="Times New Roman"/>
              </a:rPr>
              <a:t>Домашнє завдання:</a:t>
            </a:r>
            <a:endParaRPr lang="ru-RU" sz="5400" b="1" dirty="0"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uk-UA" sz="4400" b="1" dirty="0" smtClean="0">
                    <a:effectLst/>
                    <a:latin typeface="Times New Roman"/>
                    <a:ea typeface="Calibri"/>
                    <a:cs typeface="Times New Roman"/>
                  </a:rPr>
                  <a:t>Математика та інформатика :</a:t>
                </a:r>
                <a:r>
                  <a:rPr lang="uk-UA" dirty="0" smtClean="0">
                    <a:effectLst/>
                    <a:latin typeface="Times New Roman"/>
                    <a:ea typeface="Calibri"/>
                    <a:cs typeface="Times New Roman"/>
                  </a:rPr>
                  <a:t>  </a:t>
                </a:r>
                <a:r>
                  <a:rPr lang="uk-UA" sz="3600" dirty="0">
                    <a:effectLst/>
                    <a:latin typeface="Times New Roman"/>
                    <a:ea typeface="Calibri"/>
                    <a:cs typeface="Times New Roman"/>
                  </a:rPr>
                  <a:t>обчислити площу фігури, обмеженої лініями -</a:t>
                </a:r>
                <a:endParaRPr lang="ru-RU" sz="3600" dirty="0">
                  <a:ea typeface="Calibri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buFont typeface="+mj-lt"/>
                  <a:buAutoNum type="arabicPeriod"/>
                </a:pPr>
                <a:r>
                  <a:rPr lang="en-US" dirty="0">
                    <a:effectLst/>
                    <a:latin typeface="Times New Roman"/>
                    <a:ea typeface="Calibri"/>
                    <a:cs typeface="Times New Roman"/>
                  </a:rPr>
                  <a:t>y</a:t>
                </a:r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 = 1 – </a:t>
                </a:r>
                <a:r>
                  <a:rPr lang="en-US" dirty="0">
                    <a:effectLst/>
                    <a:latin typeface="Times New Roman"/>
                    <a:ea typeface="Calibri"/>
                    <a:cs typeface="Times New Roman"/>
                  </a:rPr>
                  <a:t>x</a:t>
                </a:r>
                <a:r>
                  <a:rPr lang="uk-UA" dirty="0">
                    <a:effectLst/>
                    <a:latin typeface="Times New Roman"/>
                    <a:ea typeface="Calibri"/>
                    <a:cs typeface="Times New Roman"/>
                  </a:rPr>
                  <a:t>; </a:t>
                </a:r>
                <a:r>
                  <a:rPr lang="en-US" dirty="0">
                    <a:effectLst/>
                    <a:latin typeface="Times New Roman"/>
                    <a:ea typeface="Calibri"/>
                    <a:cs typeface="Times New Roman"/>
                  </a:rPr>
                  <a:t>y</a:t>
                </a:r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 = 3 – 2</a:t>
                </a:r>
                <a:r>
                  <a:rPr lang="en-US" dirty="0">
                    <a:effectLst/>
                    <a:latin typeface="Times New Roman"/>
                    <a:ea typeface="Calibri"/>
                    <a:cs typeface="Times New Roman"/>
                  </a:rPr>
                  <a:t>x </a:t>
                </a:r>
                <a:r>
                  <a:rPr lang="uk-UA" dirty="0">
                    <a:effectLst/>
                    <a:latin typeface="Times New Roman"/>
                    <a:ea typeface="Calibri"/>
                    <a:cs typeface="Times New Roman"/>
                  </a:rPr>
                  <a:t>– </a:t>
                </a:r>
                <a:r>
                  <a:rPr lang="en-US" dirty="0">
                    <a:effectLst/>
                    <a:latin typeface="Times New Roman"/>
                    <a:ea typeface="Calibri"/>
                    <a:cs typeface="Times New Roman"/>
                  </a:rPr>
                  <a:t>x</a:t>
                </a:r>
                <a:r>
                  <a:rPr lang="ru-RU" baseline="30000" dirty="0">
                    <a:effectLst/>
                    <a:latin typeface="Times New Roman"/>
                    <a:ea typeface="Calibri"/>
                    <a:cs typeface="Times New Roman"/>
                  </a:rPr>
                  <a:t>2 </a:t>
                </a:r>
                <a:r>
                  <a:rPr lang="uk-UA" dirty="0">
                    <a:effectLst/>
                    <a:latin typeface="Times New Roman"/>
                    <a:ea typeface="Calibri"/>
                    <a:cs typeface="Times New Roman"/>
                  </a:rPr>
                  <a:t>– </a:t>
                </a:r>
                <a:r>
                  <a:rPr lang="uk-UA" b="1" i="1" dirty="0">
                    <a:effectLst/>
                    <a:latin typeface="Times New Roman"/>
                    <a:ea typeface="Calibri"/>
                    <a:cs typeface="Times New Roman"/>
                  </a:rPr>
                  <a:t>достатній рівень.</a:t>
                </a:r>
                <a:endParaRPr lang="ru-RU" sz="2400" b="1" i="1" dirty="0">
                  <a:ea typeface="Calibri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buFont typeface="+mj-lt"/>
                  <a:buAutoNum type="arabicPeriod"/>
                </a:pPr>
                <a:r>
                  <a:rPr lang="en-US" dirty="0">
                    <a:effectLst/>
                    <a:latin typeface="Times New Roman"/>
                    <a:ea typeface="Calibri"/>
                    <a:cs typeface="Times New Roman"/>
                  </a:rPr>
                  <a:t>y</a:t>
                </a:r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 = √</a:t>
                </a:r>
                <a:r>
                  <a:rPr lang="en-US" dirty="0">
                    <a:effectLst/>
                    <a:latin typeface="Times New Roman"/>
                    <a:ea typeface="Calibri"/>
                    <a:cs typeface="Times New Roman"/>
                  </a:rPr>
                  <a:t>x</a:t>
                </a:r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;  </a:t>
                </a:r>
                <a:r>
                  <a:rPr lang="en-US" dirty="0">
                    <a:effectLst/>
                    <a:latin typeface="Times New Roman"/>
                    <a:ea typeface="Calibri"/>
                    <a:cs typeface="Times New Roman"/>
                  </a:rPr>
                  <a:t>y</a:t>
                </a:r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uk-UA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𝑥</m:t>
                        </m:r>
                      </m:den>
                    </m:f>
                  </m:oMath>
                </a14:m>
                <a:r>
                  <a:rPr lang="uk-UA" dirty="0">
                    <a:effectLst/>
                    <a:latin typeface="Times New Roman"/>
                    <a:ea typeface="Calibri"/>
                    <a:cs typeface="Times New Roman"/>
                  </a:rPr>
                  <a:t> ;  </a:t>
                </a:r>
                <a:r>
                  <a:rPr lang="en-US" dirty="0">
                    <a:effectLst/>
                    <a:latin typeface="Times New Roman"/>
                    <a:ea typeface="Calibri"/>
                    <a:cs typeface="Times New Roman"/>
                  </a:rPr>
                  <a:t>x</a:t>
                </a:r>
                <a:r>
                  <a:rPr lang="uk-UA" dirty="0">
                    <a:effectLst/>
                    <a:latin typeface="Times New Roman"/>
                    <a:ea typeface="Calibri"/>
                    <a:cs typeface="Times New Roman"/>
                  </a:rPr>
                  <a:t> = </a:t>
                </a:r>
                <a:r>
                  <a:rPr lang="uk-UA" dirty="0" smtClean="0">
                    <a:effectLst/>
                    <a:latin typeface="Times New Roman"/>
                    <a:ea typeface="Calibri"/>
                    <a:cs typeface="Times New Roman"/>
                  </a:rPr>
                  <a:t>4     </a:t>
                </a:r>
                <a:r>
                  <a:rPr lang="ru-RU" dirty="0" smtClean="0"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– </a:t>
                </a:r>
                <a:r>
                  <a:rPr lang="uk-UA" b="1" i="1" dirty="0">
                    <a:effectLst/>
                    <a:latin typeface="Times New Roman"/>
                    <a:ea typeface="Calibri"/>
                    <a:cs typeface="Times New Roman"/>
                  </a:rPr>
                  <a:t>творчий рівень.</a:t>
                </a:r>
                <a:endParaRPr lang="ru-RU" sz="2400" b="1" i="1" dirty="0">
                  <a:ea typeface="Calibri"/>
                  <a:cs typeface="Times New Roman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667" t="-1752" r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2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5400" b="1" dirty="0" smtClean="0">
                <a:effectLst/>
                <a:latin typeface="Times New Roman"/>
                <a:ea typeface="Calibri"/>
                <a:cs typeface="Times New Roman"/>
              </a:rPr>
              <a:t>Домашнє завдання:</a:t>
            </a:r>
            <a:r>
              <a:rPr lang="ru-RU" sz="5400" b="1" dirty="0">
                <a:ea typeface="Calibri"/>
                <a:cs typeface="Times New Roman"/>
              </a:rPr>
              <a:t/>
            </a:r>
            <a:br>
              <a:rPr lang="ru-RU" sz="5400" b="1" dirty="0">
                <a:ea typeface="Calibri"/>
                <a:cs typeface="Times New Roman"/>
              </a:rPr>
            </a:b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6000" b="1" dirty="0" smtClean="0">
                <a:effectLst/>
                <a:latin typeface="Times New Roman"/>
                <a:ea typeface="Calibri"/>
                <a:cs typeface="Times New Roman"/>
              </a:rPr>
              <a:t>Фізика: </a:t>
            </a:r>
            <a:endParaRPr lang="ru-RU" sz="16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1200" b="1" i="1" dirty="0" smtClean="0">
                <a:effectLst/>
                <a:latin typeface="Times New Roman"/>
                <a:ea typeface="Calibri"/>
                <a:cs typeface="Times New Roman"/>
              </a:rPr>
              <a:t>        творчий рівень:</a:t>
            </a:r>
            <a:endParaRPr lang="ru-RU" sz="11200" b="1" i="1" dirty="0">
              <a:ea typeface="Calibri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uk-UA" sz="11200" dirty="0" smtClean="0">
                <a:effectLst/>
                <a:latin typeface="Times New Roman"/>
                <a:ea typeface="Calibri"/>
                <a:cs typeface="Times New Roman"/>
              </a:rPr>
              <a:t>сила струму в провіднику з опором 20 Ом зростає лінійно на протязі 2 с від 0 до 6 А. Знайти теплоту, яка виділяється в провіднику за 1 с та за другу секунду.</a:t>
            </a:r>
            <a:endParaRPr lang="ru-RU" sz="1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1200" b="1" i="1" dirty="0" smtClean="0">
                <a:effectLst/>
                <a:latin typeface="Times New Roman"/>
                <a:ea typeface="Calibri"/>
                <a:cs typeface="Times New Roman"/>
              </a:rPr>
              <a:t>        достатній рівень:</a:t>
            </a:r>
            <a:endParaRPr lang="ru-RU" sz="11200" b="1" i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1200" dirty="0" smtClean="0">
                <a:effectLst/>
                <a:latin typeface="Times New Roman"/>
                <a:ea typeface="Calibri"/>
                <a:cs typeface="Times New Roman"/>
              </a:rPr>
              <a:t>      знайти роботу 16 г кисню при ізобарному розширенні до 1літри, якщо початковий об’єм 0.5 літрів при температурі 0</a:t>
            </a:r>
            <a:r>
              <a:rPr lang="uk-UA" sz="11200" baseline="30000" dirty="0" smtClean="0">
                <a:effectLst/>
                <a:latin typeface="Times New Roman"/>
                <a:ea typeface="Calibri"/>
                <a:cs typeface="Times New Roman"/>
              </a:rPr>
              <a:t>0</a:t>
            </a:r>
            <a:r>
              <a:rPr lang="uk-UA" sz="11200" dirty="0" smtClean="0">
                <a:effectLst/>
                <a:latin typeface="Times New Roman"/>
                <a:ea typeface="Calibri"/>
                <a:cs typeface="Times New Roman"/>
              </a:rPr>
              <a:t>С.</a:t>
            </a:r>
            <a:endParaRPr lang="ru-RU" sz="11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12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200" dirty="0">
              <a:ea typeface="Calibri"/>
              <a:cs typeface="Times New Roman"/>
            </a:endParaRPr>
          </a:p>
          <a:p>
            <a:endParaRPr lang="ru-RU" sz="9800" dirty="0"/>
          </a:p>
        </p:txBody>
      </p:sp>
    </p:spTree>
    <p:extLst>
      <p:ext uri="{BB962C8B-B14F-4D97-AF65-F5344CB8AC3E}">
        <p14:creationId xmlns:p14="http://schemas.microsoft.com/office/powerpoint/2010/main" val="38437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4000" b="1" dirty="0" smtClean="0">
                <a:effectLst/>
                <a:latin typeface="Times New Roman"/>
                <a:ea typeface="Calibri"/>
                <a:cs typeface="Times New Roman"/>
              </a:rPr>
              <a:t>Навчальна Мета: </a:t>
            </a:r>
            <a:r>
              <a:rPr lang="ru-RU" sz="4000" b="1" dirty="0">
                <a:ea typeface="Calibri"/>
                <a:cs typeface="Times New Roman"/>
              </a:rPr>
              <a:t/>
            </a:r>
            <a:br>
              <a:rPr lang="ru-RU" sz="4000" b="1" dirty="0">
                <a:ea typeface="Calibri"/>
                <a:cs typeface="Times New Roman"/>
              </a:rPr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Фізика: </a:t>
            </a:r>
            <a:endParaRPr lang="ru-RU" sz="24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повторити означення фізичних величин,  </a:t>
            </a:r>
            <a:endParaRPr lang="ru-RU" sz="24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навчити учнів застосовувати інтегральне обчислення різних фізичних величин для спрощення дій.</a:t>
            </a:r>
            <a:endParaRPr lang="ru-RU" sz="24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2. Математика:</a:t>
            </a:r>
            <a:endParaRPr lang="ru-RU" sz="2400" dirty="0">
              <a:ea typeface="Calibri"/>
              <a:cs typeface="Times New Roman"/>
            </a:endParaRPr>
          </a:p>
          <a:p>
            <a:pPr marL="666750">
              <a:lnSpc>
                <a:spcPct val="115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удосконалення навичок обчислення площ різних плоских фігур за допомогою визначеного інтеграла.</a:t>
            </a:r>
            <a:endParaRPr lang="ru-RU" sz="24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3. Інформатика:</a:t>
            </a:r>
            <a:endParaRPr lang="ru-RU" sz="2400" dirty="0">
              <a:ea typeface="Calibri"/>
              <a:cs typeface="Times New Roman"/>
            </a:endParaRPr>
          </a:p>
          <a:p>
            <a:pPr marL="666750">
              <a:lnSpc>
                <a:spcPct val="115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ознайомити учнів з наближеними методами обчислення площі криволінійної трапеції за допомогою ПК.</a:t>
            </a:r>
            <a:endParaRPr lang="ru-RU" sz="2400" dirty="0">
              <a:ea typeface="Calibri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58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5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uk-UA" sz="5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5400" dirty="0" smtClean="0">
                <a:effectLst/>
                <a:latin typeface="Times New Roman"/>
                <a:ea typeface="Calibri"/>
                <a:cs typeface="Times New Roman"/>
              </a:rPr>
              <a:t>Розвиваюча мета</a:t>
            </a:r>
            <a:r>
              <a:rPr lang="ru-RU" sz="5400" dirty="0">
                <a:ea typeface="Calibri"/>
                <a:cs typeface="Times New Roman"/>
              </a:rPr>
              <a:t/>
            </a:r>
            <a:br>
              <a:rPr lang="ru-RU" sz="5400" dirty="0">
                <a:ea typeface="Calibri"/>
                <a:cs typeface="Times New Roman"/>
              </a:rPr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1. Фізика: </a:t>
            </a:r>
            <a:endParaRPr lang="ru-RU" sz="2400" dirty="0">
              <a:ea typeface="Calibri"/>
              <a:cs typeface="Times New Roman"/>
            </a:endParaRPr>
          </a:p>
          <a:p>
            <a:pPr marL="447675">
              <a:lnSpc>
                <a:spcPct val="115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показати роль досконалого володіння математичним апаратом для правильного розв’язку фізичних завдань, розвивати логічне мислення, креативність, вміння робити вибір при розв’язуванні завдань.</a:t>
            </a:r>
            <a:endParaRPr lang="ru-RU" sz="2400" dirty="0" smtClean="0">
              <a:ea typeface="Calibri"/>
              <a:cs typeface="Times New Roman"/>
            </a:endParaRPr>
          </a:p>
          <a:p>
            <a:pPr marL="10477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2. Математика: </a:t>
            </a:r>
            <a:endParaRPr lang="ru-RU" sz="2400" dirty="0">
              <a:ea typeface="Calibri"/>
              <a:cs typeface="Times New Roman"/>
            </a:endParaRPr>
          </a:p>
          <a:p>
            <a:pPr marL="447675">
              <a:lnSpc>
                <a:spcPct val="115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розвивати пізнавальний інтерес, увагу, спостережливість, кмітливість, активізувати творчий потенціал, формувати вміння застосовувати нові набуті знання в різних ситуаціях.</a:t>
            </a:r>
            <a:endParaRPr lang="ru-RU" sz="2400" dirty="0">
              <a:ea typeface="Calibri"/>
              <a:cs typeface="Times New Roman"/>
            </a:endParaRPr>
          </a:p>
          <a:p>
            <a:pPr marL="10477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3. Інформатика: </a:t>
            </a:r>
            <a:endParaRPr lang="ru-RU" sz="2400" dirty="0">
              <a:ea typeface="Calibri"/>
              <a:cs typeface="Times New Roman"/>
            </a:endParaRPr>
          </a:p>
          <a:p>
            <a:pPr marL="447675">
              <a:lnSpc>
                <a:spcPct val="115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Calibri"/>
                <a:cs typeface="Times New Roman"/>
              </a:rPr>
              <a:t>розвивати вміння проводити дослідницьку роботу.</a:t>
            </a:r>
            <a:endParaRPr lang="ru-RU" sz="2400" dirty="0">
              <a:ea typeface="Calibri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01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5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uk-UA" sz="5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sz="5400" dirty="0" smtClean="0">
                <a:effectLst/>
                <a:latin typeface="Times New Roman"/>
                <a:ea typeface="Calibri"/>
                <a:cs typeface="Times New Roman"/>
              </a:rPr>
              <a:t>Виховна мета</a:t>
            </a:r>
            <a:r>
              <a:rPr lang="ru-RU" sz="5400" dirty="0">
                <a:ea typeface="Calibri"/>
                <a:cs typeface="Times New Roman"/>
              </a:rPr>
              <a:t/>
            </a:r>
            <a:br>
              <a:rPr lang="ru-RU" sz="5400" dirty="0">
                <a:ea typeface="Calibri"/>
                <a:cs typeface="Times New Roman"/>
              </a:rPr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Фізика:</a:t>
            </a:r>
            <a:endParaRPr lang="ru-RU" sz="2400" dirty="0">
              <a:ea typeface="Calibri"/>
              <a:cs typeface="Times New Roman"/>
            </a:endParaRPr>
          </a:p>
          <a:p>
            <a:pPr marL="447675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виховувати повагу до праці вчених, вчителів, допомагати учням зробити правильний вибір у житті, демонстрація політехнічного спрямування фізики.</a:t>
            </a:r>
            <a:endParaRPr lang="ru-RU" sz="2400" dirty="0" smtClean="0">
              <a:ea typeface="Calibri"/>
              <a:cs typeface="Times New Roman"/>
            </a:endParaRPr>
          </a:p>
          <a:p>
            <a:pPr marL="10477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2. Математика:</a:t>
            </a:r>
            <a:endParaRPr lang="ru-RU" sz="2400" dirty="0">
              <a:ea typeface="Calibri"/>
              <a:cs typeface="Times New Roman"/>
            </a:endParaRPr>
          </a:p>
          <a:p>
            <a:pPr marL="447675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виховувати  працьовитість, наполегливість, вміння відстоювати свою думку, використовувати набуті знання в нестандартних ситуаціях.</a:t>
            </a:r>
          </a:p>
          <a:p>
            <a:pPr marL="10477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3. Інформатика:</a:t>
            </a:r>
            <a:endParaRPr lang="ru-RU" sz="2400" dirty="0">
              <a:ea typeface="Calibri"/>
              <a:cs typeface="Times New Roman"/>
            </a:endParaRPr>
          </a:p>
          <a:p>
            <a:pPr marL="676275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Виховувати інтерес до розв’язування прикладних задач із допомогою ПК.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9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Девіз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4800" b="1" dirty="0" smtClean="0">
                <a:effectLst/>
                <a:latin typeface="Times New Roman"/>
                <a:ea typeface="Calibri"/>
                <a:cs typeface="Times New Roman"/>
              </a:rPr>
              <a:t>«Недостатньо лише мати гарний розум, головне – це добре застосовувати його».                               </a:t>
            </a:r>
            <a:r>
              <a:rPr lang="uk-UA" sz="4800" b="1" dirty="0" err="1" smtClean="0">
                <a:solidFill>
                  <a:schemeClr val="accent2"/>
                </a:solidFill>
                <a:effectLst/>
                <a:latin typeface="Times New Roman"/>
                <a:ea typeface="Calibri"/>
                <a:cs typeface="Times New Roman"/>
              </a:rPr>
              <a:t>Рене</a:t>
            </a:r>
            <a:r>
              <a:rPr lang="uk-UA" sz="4800" b="1" dirty="0" smtClean="0">
                <a:solidFill>
                  <a:schemeClr val="accent2"/>
                </a:solidFill>
                <a:effectLst/>
                <a:latin typeface="Times New Roman"/>
                <a:ea typeface="Calibri"/>
                <a:cs typeface="Times New Roman"/>
              </a:rPr>
              <a:t> Декарт.</a:t>
            </a:r>
            <a:endParaRPr lang="ru-RU" sz="4800" dirty="0">
              <a:solidFill>
                <a:schemeClr val="accent2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1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b="1" dirty="0" smtClean="0">
                <a:effectLst/>
                <a:latin typeface="Times New Roman"/>
                <a:ea typeface="Calibri"/>
              </a:rPr>
              <a:t>Мотивація: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solidFill>
                  <a:schemeClr val="accent2"/>
                </a:solidFill>
                <a:effectLst/>
                <a:latin typeface="Times New Roman"/>
                <a:ea typeface="Calibri"/>
              </a:rPr>
              <a:t>вчимось          правильно вибрати професію.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Формування вмінь.</a:t>
            </a:r>
            <a:r>
              <a:rPr lang="ru-RU" b="1" dirty="0">
                <a:ea typeface="Calibri"/>
                <a:cs typeface="Times New Roman"/>
              </a:rPr>
              <a:t/>
            </a:r>
            <a:br>
              <a:rPr lang="ru-RU" b="1" dirty="0">
                <a:ea typeface="Calibri"/>
                <a:cs typeface="Times New Roman"/>
              </a:rPr>
            </a:br>
            <a:endParaRPr lang="ru-RU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5616" y="692696"/>
            <a:ext cx="7704856" cy="613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726589"/>
            <a:ext cx="7704856" cy="613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3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uk-UA" dirty="0" smtClean="0"/>
              <a:t>Застосування інтегралів у фізиці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0" y="836712"/>
            <a:ext cx="9252520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0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effectLst/>
                <a:latin typeface="Times New Roman"/>
                <a:ea typeface="Calibri"/>
              </a:rPr>
              <a:t>Розгляд завдань для ДПА та ЗНО у фізиці 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5400" dirty="0" smtClean="0">
                <a:effectLst/>
                <a:latin typeface="Times New Roman"/>
                <a:ea typeface="Calibri"/>
                <a:cs typeface="Times New Roman"/>
              </a:rPr>
              <a:t>Знайти шлях вільно падаючого тіла від моменту часу 2 с до 10 с.</a:t>
            </a:r>
            <a:endParaRPr lang="ru-RU" sz="5400" dirty="0">
              <a:ea typeface="Calibri"/>
              <a:cs typeface="Times New Roman"/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322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397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</vt:lpstr>
      <vt:lpstr>Навчальна Мета:  </vt:lpstr>
      <vt:lpstr> Розвиваюча мета </vt:lpstr>
      <vt:lpstr> Виховна мета </vt:lpstr>
      <vt:lpstr>Девіз</vt:lpstr>
      <vt:lpstr>Мотивація:</vt:lpstr>
      <vt:lpstr> Формування вмінь. </vt:lpstr>
      <vt:lpstr>Застосування інтегралів у фізиці</vt:lpstr>
      <vt:lpstr>Розгляд завдань для ДПА та ЗНО у фізиці </vt:lpstr>
      <vt:lpstr> Розгляд завдань для ДПА та ЗНО у  математиці: </vt:lpstr>
      <vt:lpstr>Підсумок уроку</vt:lpstr>
      <vt:lpstr>Презентация PowerPoint</vt:lpstr>
      <vt:lpstr>Домашнє завдання:</vt:lpstr>
      <vt:lpstr>Домашнє завдання: 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1</dc:creator>
  <cp:lastModifiedBy>1</cp:lastModifiedBy>
  <cp:revision>7</cp:revision>
  <dcterms:created xsi:type="dcterms:W3CDTF">2012-02-15T20:15:20Z</dcterms:created>
  <dcterms:modified xsi:type="dcterms:W3CDTF">2012-08-21T09:31:57Z</dcterms:modified>
</cp:coreProperties>
</file>